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1"/>
  </p:notesMasterIdLst>
  <p:handoutMasterIdLst>
    <p:handoutMasterId r:id="rId22"/>
  </p:handoutMasterIdLst>
  <p:sldIdLst>
    <p:sldId id="278" r:id="rId5"/>
    <p:sldId id="279" r:id="rId6"/>
    <p:sldId id="280" r:id="rId7"/>
    <p:sldId id="281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82" r:id="rId16"/>
    <p:sldId id="290" r:id="rId17"/>
    <p:sldId id="288" r:id="rId18"/>
    <p:sldId id="292" r:id="rId19"/>
    <p:sldId id="293" r:id="rId20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09" autoAdjust="0"/>
  </p:normalViewPr>
  <p:slideViewPr>
    <p:cSldViewPr snapToGrid="0" snapToObjects="1">
      <p:cViewPr varScale="1">
        <p:scale>
          <a:sx n="90" d="100"/>
          <a:sy n="90" d="100"/>
        </p:scale>
        <p:origin x="528" y="90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4" d="100"/>
          <a:sy n="24" d="100"/>
        </p:scale>
        <p:origin x="3475" y="12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42D35-0463-4920-BEF7-2B88080E67A2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2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600201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3092" y="69574"/>
            <a:ext cx="5385816" cy="3139970"/>
          </a:xfrm>
        </p:spPr>
        <p:txBody>
          <a:bodyPr tIns="0" anchor="b" anchorCtr="0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49496" y="3255267"/>
            <a:ext cx="3493008" cy="164472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01702"/>
            <a:ext cx="10671048" cy="14443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32B254-F115-AAF3-09C2-B631F5CDC4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329989" y="2370268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339134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358727 w 2011680"/>
              <a:gd name="connsiteY2" fmla="*/ 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0112 w 2011680"/>
              <a:gd name="connsiteY2" fmla="*/ 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46257" y="0"/>
                </a:lnTo>
                <a:cubicBezTo>
                  <a:pt x="699597" y="218440"/>
                  <a:pt x="783417" y="292100"/>
                  <a:pt x="1012017" y="335280"/>
                </a:cubicBezTo>
                <a:cubicBezTo>
                  <a:pt x="1289512" y="299720"/>
                  <a:pt x="1340312" y="106045"/>
                  <a:pt x="1358727" y="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85338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058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485599-A799-0E8C-D368-451B9DE022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545563" y="2373190"/>
            <a:ext cx="722376" cy="72237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554707" y="2379412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0" y="2756536"/>
            <a:ext cx="2011680" cy="2828676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1362480 w 2011680"/>
              <a:gd name="connsiteY2" fmla="*/ 3048 h 2829819"/>
              <a:gd name="connsiteX3" fmla="*/ 2011680 w 2011680"/>
              <a:gd name="connsiteY3" fmla="*/ 4646 h 2829819"/>
              <a:gd name="connsiteX4" fmla="*/ 2011680 w 2011680"/>
              <a:gd name="connsiteY4" fmla="*/ 2829819 h 2829819"/>
              <a:gd name="connsiteX5" fmla="*/ 0 w 2011680"/>
              <a:gd name="connsiteY5" fmla="*/ 2829819 h 2829819"/>
              <a:gd name="connsiteX6" fmla="*/ 0 w 2011680"/>
              <a:gd name="connsiteY6" fmla="*/ 4646 h 2829819"/>
              <a:gd name="connsiteX0" fmla="*/ 0 w 2011680"/>
              <a:gd name="connsiteY0" fmla="*/ 4646 h 2829819"/>
              <a:gd name="connsiteX1" fmla="*/ 651915 w 2011680"/>
              <a:gd name="connsiteY1" fmla="*/ 1143 h 2829819"/>
              <a:gd name="connsiteX2" fmla="*/ 994434 w 2011680"/>
              <a:gd name="connsiteY2" fmla="*/ 0 h 2829819"/>
              <a:gd name="connsiteX3" fmla="*/ 1362480 w 2011680"/>
              <a:gd name="connsiteY3" fmla="*/ 3048 h 2829819"/>
              <a:gd name="connsiteX4" fmla="*/ 2011680 w 2011680"/>
              <a:gd name="connsiteY4" fmla="*/ 4646 h 2829819"/>
              <a:gd name="connsiteX5" fmla="*/ 2011680 w 2011680"/>
              <a:gd name="connsiteY5" fmla="*/ 2829819 h 2829819"/>
              <a:gd name="connsiteX6" fmla="*/ 0 w 2011680"/>
              <a:gd name="connsiteY6" fmla="*/ 2829819 h 2829819"/>
              <a:gd name="connsiteX7" fmla="*/ 0 w 2011680"/>
              <a:gd name="connsiteY7" fmla="*/ 4646 h 2829819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8676">
                <a:moveTo>
                  <a:pt x="0" y="3503"/>
                </a:moveTo>
                <a:lnTo>
                  <a:pt x="651915" y="0"/>
                </a:lnTo>
                <a:cubicBezTo>
                  <a:pt x="665123" y="83439"/>
                  <a:pt x="720241" y="317373"/>
                  <a:pt x="1005864" y="336042"/>
                </a:cubicBezTo>
                <a:cubicBezTo>
                  <a:pt x="1248561" y="340868"/>
                  <a:pt x="1359813" y="80899"/>
                  <a:pt x="1362480" y="1905"/>
                </a:cubicBezTo>
                <a:lnTo>
                  <a:pt x="2011680" y="3503"/>
                </a:lnTo>
                <a:lnTo>
                  <a:pt x="2011680" y="2828676"/>
                </a:lnTo>
                <a:lnTo>
                  <a:pt x="0" y="2828676"/>
                </a:lnTo>
                <a:lnTo>
                  <a:pt x="0" y="3503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900911" y="4064834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46630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4D3449-0EF5-D439-CC36-5C761D35D4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761135" y="2373190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770280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2756535"/>
            <a:ext cx="2011680" cy="2828676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49951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358611 w 2011680"/>
              <a:gd name="connsiteY2" fmla="*/ 0 h 2828676"/>
              <a:gd name="connsiteX3" fmla="*/ 2011680 w 2011680"/>
              <a:gd name="connsiteY3" fmla="*/ 3503 h 2828676"/>
              <a:gd name="connsiteX4" fmla="*/ 2011680 w 2011680"/>
              <a:gd name="connsiteY4" fmla="*/ 2828676 h 2828676"/>
              <a:gd name="connsiteX5" fmla="*/ 0 w 2011680"/>
              <a:gd name="connsiteY5" fmla="*/ 2828676 h 2828676"/>
              <a:gd name="connsiteX6" fmla="*/ 0 w 2011680"/>
              <a:gd name="connsiteY6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6186 w 2011680"/>
              <a:gd name="connsiteY2" fmla="*/ 0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8676">
                <a:moveTo>
                  <a:pt x="0" y="3503"/>
                </a:moveTo>
                <a:lnTo>
                  <a:pt x="649951" y="1905"/>
                </a:lnTo>
                <a:cubicBezTo>
                  <a:pt x="676621" y="123825"/>
                  <a:pt x="743296" y="316230"/>
                  <a:pt x="1009996" y="333375"/>
                </a:cubicBezTo>
                <a:cubicBezTo>
                  <a:pt x="1261456" y="319405"/>
                  <a:pt x="1349086" y="114935"/>
                  <a:pt x="1358611" y="0"/>
                </a:cubicBezTo>
                <a:lnTo>
                  <a:pt x="2011680" y="3503"/>
                </a:lnTo>
                <a:lnTo>
                  <a:pt x="2011680" y="2828676"/>
                </a:lnTo>
                <a:lnTo>
                  <a:pt x="0" y="2828676"/>
                </a:lnTo>
                <a:lnTo>
                  <a:pt x="0" y="3503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116484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204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6F2D13-53B7-CE37-EA90-449A726B8A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76707" y="2373190"/>
            <a:ext cx="722376" cy="72237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985853" y="2379412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357283 w 2011680"/>
              <a:gd name="connsiteY2" fmla="*/ 254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51163" y="0"/>
                </a:lnTo>
                <a:cubicBezTo>
                  <a:pt x="681643" y="210820"/>
                  <a:pt x="861983" y="330200"/>
                  <a:pt x="1014383" y="330200"/>
                </a:cubicBezTo>
                <a:cubicBezTo>
                  <a:pt x="1164243" y="312420"/>
                  <a:pt x="1331883" y="218440"/>
                  <a:pt x="1357283" y="254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332057" y="4064834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7777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88DB6F-1A86-5713-2420-7554D75CB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90018" y="2373190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201425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0 h 2825173"/>
              <a:gd name="connsiteX1" fmla="*/ 655551 w 2011680"/>
              <a:gd name="connsiteY1" fmla="*/ 942 h 2825173"/>
              <a:gd name="connsiteX2" fmla="*/ 2011680 w 2011680"/>
              <a:gd name="connsiteY2" fmla="*/ 0 h 2825173"/>
              <a:gd name="connsiteX3" fmla="*/ 2011680 w 2011680"/>
              <a:gd name="connsiteY3" fmla="*/ 2825173 h 2825173"/>
              <a:gd name="connsiteX4" fmla="*/ 0 w 2011680"/>
              <a:gd name="connsiteY4" fmla="*/ 2825173 h 2825173"/>
              <a:gd name="connsiteX5" fmla="*/ 0 w 2011680"/>
              <a:gd name="connsiteY5" fmla="*/ 0 h 2825173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364211 w 2011680"/>
              <a:gd name="connsiteY2" fmla="*/ 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55551" y="2540"/>
                </a:lnTo>
                <a:cubicBezTo>
                  <a:pt x="686031" y="198120"/>
                  <a:pt x="833351" y="335280"/>
                  <a:pt x="1016231" y="327660"/>
                </a:cubicBezTo>
                <a:cubicBezTo>
                  <a:pt x="1205884" y="340360"/>
                  <a:pt x="1362518" y="137160"/>
                  <a:pt x="1364211" y="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547629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93349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31520"/>
            <a:ext cx="10671048" cy="21264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35B4623-C6B7-83B6-05A1-17D69EA8DA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>
            <a:off x="1669440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16B48C-2241-2A09-2A32-FB55BCFD65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>
            <a:off x="3881150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C7B0C-730B-4FE8-3BFD-D787B19506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>
            <a:off x="6045016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7B2BF2-C193-18BC-3798-C9611C4182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>
            <a:off x="8264631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8E087E-B71E-C8CE-2C40-B3EACA40D2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>
            <a:off x="10475505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6784" y="701702"/>
            <a:ext cx="7439243" cy="130997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86784" y="2071314"/>
            <a:ext cx="3813048" cy="73050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86784" y="2877312"/>
            <a:ext cx="3803992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857877" y="2071314"/>
            <a:ext cx="3568150" cy="73050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857877" y="2877312"/>
            <a:ext cx="3568150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41458"/>
            <a:ext cx="10671048" cy="145985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911096" y="2407653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91440" tIns="0" rIns="9144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3232" y="2885439"/>
            <a:ext cx="3328416" cy="3563861"/>
          </a:xfrm>
          <a:custGeom>
            <a:avLst/>
            <a:gdLst>
              <a:gd name="connsiteX0" fmla="*/ 0 w 3328416"/>
              <a:gd name="connsiteY0" fmla="*/ 0 h 3557016"/>
              <a:gd name="connsiteX1" fmla="*/ 3328416 w 3328416"/>
              <a:gd name="connsiteY1" fmla="*/ 0 h 3557016"/>
              <a:gd name="connsiteX2" fmla="*/ 3328416 w 3328416"/>
              <a:gd name="connsiteY2" fmla="*/ 3557016 h 3557016"/>
              <a:gd name="connsiteX3" fmla="*/ 0 w 3328416"/>
              <a:gd name="connsiteY3" fmla="*/ 3557016 h 3557016"/>
              <a:gd name="connsiteX4" fmla="*/ 0 w 3328416"/>
              <a:gd name="connsiteY4" fmla="*/ 0 h 3557016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3328416 w 3328416"/>
              <a:gd name="connsiteY2" fmla="*/ 6845 h 3563861"/>
              <a:gd name="connsiteX3" fmla="*/ 3328416 w 3328416"/>
              <a:gd name="connsiteY3" fmla="*/ 3563861 h 3563861"/>
              <a:gd name="connsiteX4" fmla="*/ 0 w 3328416"/>
              <a:gd name="connsiteY4" fmla="*/ 3563861 h 3563861"/>
              <a:gd name="connsiteX5" fmla="*/ 0 w 3328416"/>
              <a:gd name="connsiteY5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2126488 w 3328416"/>
              <a:gd name="connsiteY2" fmla="*/ 1 h 3563861"/>
              <a:gd name="connsiteX3" fmla="*/ 3328416 w 3328416"/>
              <a:gd name="connsiteY3" fmla="*/ 6845 h 3563861"/>
              <a:gd name="connsiteX4" fmla="*/ 3328416 w 3328416"/>
              <a:gd name="connsiteY4" fmla="*/ 3563861 h 3563861"/>
              <a:gd name="connsiteX5" fmla="*/ 0 w 3328416"/>
              <a:gd name="connsiteY5" fmla="*/ 3563861 h 3563861"/>
              <a:gd name="connsiteX6" fmla="*/ 0 w 3328416"/>
              <a:gd name="connsiteY6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2126488 w 3328416"/>
              <a:gd name="connsiteY2" fmla="*/ 1 h 3563861"/>
              <a:gd name="connsiteX3" fmla="*/ 3328416 w 3328416"/>
              <a:gd name="connsiteY3" fmla="*/ 6845 h 3563861"/>
              <a:gd name="connsiteX4" fmla="*/ 3328416 w 3328416"/>
              <a:gd name="connsiteY4" fmla="*/ 3563861 h 3563861"/>
              <a:gd name="connsiteX5" fmla="*/ 0 w 3328416"/>
              <a:gd name="connsiteY5" fmla="*/ 3563861 h 3563861"/>
              <a:gd name="connsiteX6" fmla="*/ 0 w 3328416"/>
              <a:gd name="connsiteY6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2126488 w 3328416"/>
              <a:gd name="connsiteY2" fmla="*/ 1 h 3563861"/>
              <a:gd name="connsiteX3" fmla="*/ 3328416 w 3328416"/>
              <a:gd name="connsiteY3" fmla="*/ 6845 h 3563861"/>
              <a:gd name="connsiteX4" fmla="*/ 3328416 w 3328416"/>
              <a:gd name="connsiteY4" fmla="*/ 3563861 h 3563861"/>
              <a:gd name="connsiteX5" fmla="*/ 0 w 3328416"/>
              <a:gd name="connsiteY5" fmla="*/ 3563861 h 3563861"/>
              <a:gd name="connsiteX6" fmla="*/ 0 w 3328416"/>
              <a:gd name="connsiteY6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1679448 w 3328416"/>
              <a:gd name="connsiteY2" fmla="*/ 452121 h 3563861"/>
              <a:gd name="connsiteX3" fmla="*/ 2126488 w 3328416"/>
              <a:gd name="connsiteY3" fmla="*/ 1 h 3563861"/>
              <a:gd name="connsiteX4" fmla="*/ 3328416 w 3328416"/>
              <a:gd name="connsiteY4" fmla="*/ 6845 h 3563861"/>
              <a:gd name="connsiteX5" fmla="*/ 3328416 w 3328416"/>
              <a:gd name="connsiteY5" fmla="*/ 3563861 h 3563861"/>
              <a:gd name="connsiteX6" fmla="*/ 0 w 3328416"/>
              <a:gd name="connsiteY6" fmla="*/ 3563861 h 3563861"/>
              <a:gd name="connsiteX7" fmla="*/ 0 w 3328416"/>
              <a:gd name="connsiteY7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1679448 w 3328416"/>
              <a:gd name="connsiteY2" fmla="*/ 452121 h 3563861"/>
              <a:gd name="connsiteX3" fmla="*/ 2126488 w 3328416"/>
              <a:gd name="connsiteY3" fmla="*/ 1 h 3563861"/>
              <a:gd name="connsiteX4" fmla="*/ 3328416 w 3328416"/>
              <a:gd name="connsiteY4" fmla="*/ 6845 h 3563861"/>
              <a:gd name="connsiteX5" fmla="*/ 3328416 w 3328416"/>
              <a:gd name="connsiteY5" fmla="*/ 3563861 h 3563861"/>
              <a:gd name="connsiteX6" fmla="*/ 0 w 3328416"/>
              <a:gd name="connsiteY6" fmla="*/ 3563861 h 3563861"/>
              <a:gd name="connsiteX7" fmla="*/ 0 w 3328416"/>
              <a:gd name="connsiteY7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1679448 w 3328416"/>
              <a:gd name="connsiteY2" fmla="*/ 452121 h 3563861"/>
              <a:gd name="connsiteX3" fmla="*/ 2126488 w 3328416"/>
              <a:gd name="connsiteY3" fmla="*/ 1 h 3563861"/>
              <a:gd name="connsiteX4" fmla="*/ 3328416 w 3328416"/>
              <a:gd name="connsiteY4" fmla="*/ 6845 h 3563861"/>
              <a:gd name="connsiteX5" fmla="*/ 3328416 w 3328416"/>
              <a:gd name="connsiteY5" fmla="*/ 3563861 h 3563861"/>
              <a:gd name="connsiteX6" fmla="*/ 0 w 3328416"/>
              <a:gd name="connsiteY6" fmla="*/ 3563861 h 3563861"/>
              <a:gd name="connsiteX7" fmla="*/ 0 w 3328416"/>
              <a:gd name="connsiteY7" fmla="*/ 6845 h 356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8416" h="3563861">
                <a:moveTo>
                  <a:pt x="0" y="6845"/>
                </a:moveTo>
                <a:lnTo>
                  <a:pt x="1191768" y="0"/>
                </a:lnTo>
                <a:cubicBezTo>
                  <a:pt x="1278636" y="383458"/>
                  <a:pt x="1523661" y="452121"/>
                  <a:pt x="1679448" y="452121"/>
                </a:cubicBezTo>
                <a:cubicBezTo>
                  <a:pt x="1835235" y="452121"/>
                  <a:pt x="2146300" y="265349"/>
                  <a:pt x="2126488" y="1"/>
                </a:cubicBezTo>
                <a:lnTo>
                  <a:pt x="3328416" y="6845"/>
                </a:lnTo>
                <a:lnTo>
                  <a:pt x="3328416" y="3563861"/>
                </a:lnTo>
                <a:lnTo>
                  <a:pt x="0" y="3563861"/>
                </a:lnTo>
                <a:lnTo>
                  <a:pt x="0" y="6845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2124" y="4099293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641848" y="2407653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91440" tIns="0" rIns="9144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3984" y="2890519"/>
            <a:ext cx="3328416" cy="3558781"/>
          </a:xfrm>
          <a:custGeom>
            <a:avLst/>
            <a:gdLst>
              <a:gd name="connsiteX0" fmla="*/ 0 w 3328416"/>
              <a:gd name="connsiteY0" fmla="*/ 0 h 3557016"/>
              <a:gd name="connsiteX1" fmla="*/ 3328416 w 3328416"/>
              <a:gd name="connsiteY1" fmla="*/ 0 h 3557016"/>
              <a:gd name="connsiteX2" fmla="*/ 3328416 w 3328416"/>
              <a:gd name="connsiteY2" fmla="*/ 3557016 h 3557016"/>
              <a:gd name="connsiteX3" fmla="*/ 0 w 3328416"/>
              <a:gd name="connsiteY3" fmla="*/ 3557016 h 3557016"/>
              <a:gd name="connsiteX4" fmla="*/ 0 w 3328416"/>
              <a:gd name="connsiteY4" fmla="*/ 0 h 3557016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3328416 w 3328416"/>
              <a:gd name="connsiteY2" fmla="*/ 1765 h 3558781"/>
              <a:gd name="connsiteX3" fmla="*/ 3328416 w 3328416"/>
              <a:gd name="connsiteY3" fmla="*/ 3558781 h 3558781"/>
              <a:gd name="connsiteX4" fmla="*/ 0 w 3328416"/>
              <a:gd name="connsiteY4" fmla="*/ 3558781 h 3558781"/>
              <a:gd name="connsiteX5" fmla="*/ 0 w 3328416"/>
              <a:gd name="connsiteY5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2134616 w 3328416"/>
              <a:gd name="connsiteY2" fmla="*/ 1 h 3558781"/>
              <a:gd name="connsiteX3" fmla="*/ 3328416 w 3328416"/>
              <a:gd name="connsiteY3" fmla="*/ 1765 h 3558781"/>
              <a:gd name="connsiteX4" fmla="*/ 3328416 w 3328416"/>
              <a:gd name="connsiteY4" fmla="*/ 3558781 h 3558781"/>
              <a:gd name="connsiteX5" fmla="*/ 0 w 3328416"/>
              <a:gd name="connsiteY5" fmla="*/ 3558781 h 3558781"/>
              <a:gd name="connsiteX6" fmla="*/ 0 w 3328416"/>
              <a:gd name="connsiteY6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8416" h="3558781">
                <a:moveTo>
                  <a:pt x="0" y="1765"/>
                </a:moveTo>
                <a:lnTo>
                  <a:pt x="1189736" y="0"/>
                </a:lnTo>
                <a:cubicBezTo>
                  <a:pt x="1213443" y="191770"/>
                  <a:pt x="1332399" y="417831"/>
                  <a:pt x="1672336" y="461011"/>
                </a:cubicBezTo>
                <a:cubicBezTo>
                  <a:pt x="2024549" y="425451"/>
                  <a:pt x="2136733" y="127001"/>
                  <a:pt x="2134616" y="1"/>
                </a:cubicBezTo>
                <a:lnTo>
                  <a:pt x="3328416" y="1765"/>
                </a:lnTo>
                <a:lnTo>
                  <a:pt x="3328416" y="3558781"/>
                </a:lnTo>
                <a:lnTo>
                  <a:pt x="0" y="3558781"/>
                </a:lnTo>
                <a:lnTo>
                  <a:pt x="0" y="1765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2876" y="4099293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9290304" y="2407653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91440" tIns="0" rIns="9144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2440" y="2891789"/>
            <a:ext cx="3328416" cy="3557511"/>
          </a:xfrm>
          <a:custGeom>
            <a:avLst/>
            <a:gdLst>
              <a:gd name="connsiteX0" fmla="*/ 0 w 3328416"/>
              <a:gd name="connsiteY0" fmla="*/ 0 h 3557016"/>
              <a:gd name="connsiteX1" fmla="*/ 3328416 w 3328416"/>
              <a:gd name="connsiteY1" fmla="*/ 0 h 3557016"/>
              <a:gd name="connsiteX2" fmla="*/ 3328416 w 3328416"/>
              <a:gd name="connsiteY2" fmla="*/ 3557016 h 3557016"/>
              <a:gd name="connsiteX3" fmla="*/ 0 w 3328416"/>
              <a:gd name="connsiteY3" fmla="*/ 3557016 h 3557016"/>
              <a:gd name="connsiteX4" fmla="*/ 0 w 3328416"/>
              <a:gd name="connsiteY4" fmla="*/ 0 h 3557016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3328416 w 3328416"/>
              <a:gd name="connsiteY2" fmla="*/ 495 h 3557511"/>
              <a:gd name="connsiteX3" fmla="*/ 3328416 w 3328416"/>
              <a:gd name="connsiteY3" fmla="*/ 3557511 h 3557511"/>
              <a:gd name="connsiteX4" fmla="*/ 0 w 3328416"/>
              <a:gd name="connsiteY4" fmla="*/ 3557511 h 3557511"/>
              <a:gd name="connsiteX5" fmla="*/ 0 w 3328416"/>
              <a:gd name="connsiteY5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2133600 w 3328416"/>
              <a:gd name="connsiteY2" fmla="*/ 1 h 3557511"/>
              <a:gd name="connsiteX3" fmla="*/ 3328416 w 3328416"/>
              <a:gd name="connsiteY3" fmla="*/ 495 h 3557511"/>
              <a:gd name="connsiteX4" fmla="*/ 3328416 w 3328416"/>
              <a:gd name="connsiteY4" fmla="*/ 3557511 h 3557511"/>
              <a:gd name="connsiteX5" fmla="*/ 0 w 3328416"/>
              <a:gd name="connsiteY5" fmla="*/ 3557511 h 3557511"/>
              <a:gd name="connsiteX6" fmla="*/ 0 w 3328416"/>
              <a:gd name="connsiteY6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42110 w 3328416"/>
              <a:gd name="connsiteY2" fmla="*/ 47625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8416" h="3557511">
                <a:moveTo>
                  <a:pt x="0" y="495"/>
                </a:moveTo>
                <a:lnTo>
                  <a:pt x="1184910" y="0"/>
                </a:lnTo>
                <a:cubicBezTo>
                  <a:pt x="1215390" y="266700"/>
                  <a:pt x="1375410" y="415291"/>
                  <a:pt x="1672590" y="457201"/>
                </a:cubicBezTo>
                <a:cubicBezTo>
                  <a:pt x="2032000" y="411481"/>
                  <a:pt x="2098040" y="179071"/>
                  <a:pt x="2133600" y="1"/>
                </a:cubicBezTo>
                <a:lnTo>
                  <a:pt x="3328416" y="495"/>
                </a:lnTo>
                <a:lnTo>
                  <a:pt x="3328416" y="3557511"/>
                </a:lnTo>
                <a:lnTo>
                  <a:pt x="0" y="3557511"/>
                </a:lnTo>
                <a:lnTo>
                  <a:pt x="0" y="495"/>
                </a:lnTo>
                <a:close/>
              </a:path>
            </a:pathLst>
          </a:custGeo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71332" y="4099293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CA3ED5-BEA8-79A4-A782-B2CDF23DA49B}"/>
              </a:ext>
            </a:extLst>
          </p:cNvPr>
          <p:cNvSpPr>
            <a:spLocks noChangeAspect="1"/>
          </p:cNvSpPr>
          <p:nvPr userDrawn="1"/>
        </p:nvSpPr>
        <p:spPr>
          <a:xfrm>
            <a:off x="1911096" y="2409684"/>
            <a:ext cx="932688" cy="932688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78A295-1123-7741-FF14-7A34BF88FADA}"/>
              </a:ext>
            </a:extLst>
          </p:cNvPr>
          <p:cNvSpPr>
            <a:spLocks noChangeAspect="1"/>
          </p:cNvSpPr>
          <p:nvPr userDrawn="1"/>
        </p:nvSpPr>
        <p:spPr>
          <a:xfrm>
            <a:off x="5642356" y="2407653"/>
            <a:ext cx="932688" cy="93268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CFDE8A-AB48-8603-AAE2-E2C68488105C}"/>
              </a:ext>
            </a:extLst>
          </p:cNvPr>
          <p:cNvSpPr>
            <a:spLocks noChangeAspect="1"/>
          </p:cNvSpPr>
          <p:nvPr userDrawn="1"/>
        </p:nvSpPr>
        <p:spPr>
          <a:xfrm>
            <a:off x="9289796" y="2412733"/>
            <a:ext cx="932688" cy="932688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>
            <a:extLst>
              <a:ext uri="{FF2B5EF4-FFF2-40B4-BE49-F238E27FC236}">
                <a16:creationId xmlns:a16="http://schemas.microsoft.com/office/drawing/2014/main" id="{ABC388A2-FFC7-1A87-02FB-C97B50161F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>
            <a:extLst>
              <a:ext uri="{FF2B5EF4-FFF2-40B4-BE49-F238E27FC236}">
                <a16:creationId xmlns:a16="http://schemas.microsoft.com/office/drawing/2014/main" id="{D64C4994-B525-F4C0-B74F-D5E8296DFC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>
            <a:extLst>
              <a:ext uri="{FF2B5EF4-FFF2-40B4-BE49-F238E27FC236}">
                <a16:creationId xmlns:a16="http://schemas.microsoft.com/office/drawing/2014/main" id="{FEA70E9F-C506-413C-11EF-5915A22966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>
            <a:extLst>
              <a:ext uri="{FF2B5EF4-FFF2-40B4-BE49-F238E27FC236}">
                <a16:creationId xmlns:a16="http://schemas.microsoft.com/office/drawing/2014/main" id="{F19C81EC-0322-58A2-C455-6E2C84D1E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760" y="831101"/>
            <a:ext cx="6527800" cy="262805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08760" y="3556431"/>
            <a:ext cx="6527800" cy="189321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7048" y="327989"/>
            <a:ext cx="4550664" cy="2453773"/>
          </a:xfrm>
        </p:spPr>
        <p:txBody>
          <a:bodyPr tIns="0" anchor="b" anchorCtr="0">
            <a:no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5336" y="2846832"/>
            <a:ext cx="4550664" cy="2314448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>
            <a:extLst>
              <a:ext uri="{FF2B5EF4-FFF2-40B4-BE49-F238E27FC236}">
                <a16:creationId xmlns:a16="http://schemas.microsoft.com/office/drawing/2014/main" id="{8D5D10FF-3DE5-39CA-FA9A-29A09DC47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>
            <a:extLst>
              <a:ext uri="{FF2B5EF4-FFF2-40B4-BE49-F238E27FC236}">
                <a16:creationId xmlns:a16="http://schemas.microsoft.com/office/drawing/2014/main" id="{BFA89E6A-8342-AE30-45E0-BC1DFE327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>
            <a:extLst>
              <a:ext uri="{FF2B5EF4-FFF2-40B4-BE49-F238E27FC236}">
                <a16:creationId xmlns:a16="http://schemas.microsoft.com/office/drawing/2014/main" id="{D9D7EB49-4BC9-040F-C4CC-5771C5FB31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>
            <a:extLst>
              <a:ext uri="{FF2B5EF4-FFF2-40B4-BE49-F238E27FC236}">
                <a16:creationId xmlns:a16="http://schemas.microsoft.com/office/drawing/2014/main" id="{3CE04498-C285-EFB8-340C-1A06407815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5032" y="755374"/>
            <a:ext cx="7740995" cy="150014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85032" y="2305215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684539" y="2305215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0215" y="741458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70215" y="2301902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89452"/>
            <a:ext cx="5693664" cy="25805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99616" y="2770632"/>
            <a:ext cx="5693664" cy="31221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3"/>
            <a:ext cx="4011087" cy="148093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401108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224528" y="815009"/>
            <a:ext cx="6766560" cy="28114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003536" y="472108"/>
            <a:ext cx="987552" cy="244503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224528" y="3723748"/>
            <a:ext cx="6766560" cy="244723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0" y="1699591"/>
            <a:ext cx="6400800" cy="2844977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95600" y="4598948"/>
            <a:ext cx="6400800" cy="847695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31520"/>
            <a:ext cx="10665089" cy="13620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496" y="2103120"/>
            <a:ext cx="11119104" cy="44348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904" y="2825496"/>
            <a:ext cx="10680192" cy="2834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1121" y="1344404"/>
            <a:ext cx="6984906" cy="2560441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33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347664"/>
            <a:ext cx="768096" cy="1882471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1120" y="3977196"/>
            <a:ext cx="4971237" cy="86480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51398"/>
            <a:ext cx="10671048" cy="13620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937" y="755729"/>
            <a:ext cx="10665089" cy="85997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1016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320463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271016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919391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28288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320463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828288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919391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85560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320463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85560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919391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942832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320463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42832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919391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0938" y="457200"/>
            <a:ext cx="3200400" cy="24450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asme.org/getmedia/25d77d56-5186-4767-bb93-94211457ee93/asme_guide_for_journal_authors_final.pdf" TargetMode="External"/><Relationship Id="rId7" Type="http://schemas.openxmlformats.org/officeDocument/2006/relationships/hyperlink" Target="https://www.asme.org/Shop/Journals/Information-for-Authors/Journal-Guidelines/Writing-a-Research-Paper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11" Type="http://schemas.openxmlformats.org/officeDocument/2006/relationships/hyperlink" Target="https://www.asme.org/wwwasmeorg/media/ResourceFiles/Shop/Journals/Sample_ASME_JournalPaper.pdf" TargetMode="External"/><Relationship Id="rId5" Type="http://schemas.openxmlformats.org/officeDocument/2006/relationships/hyperlink" Target="https://www.asme.org/getmedia/7e64a2bb-588e-4fee-b524-0146312c3d3a/AUTHORS_WhyPublishinASMEJournals.pdf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hyperlink" Target="https://www.asme.org/wwwasmeorg/media/ResourceFiles/Shop/Journals/SampleNomenclature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092" y="69574"/>
            <a:ext cx="5385816" cy="3139970"/>
          </a:xfrm>
        </p:spPr>
        <p:txBody>
          <a:bodyPr/>
          <a:lstStyle/>
          <a:p>
            <a:r>
              <a:rPr lang="en-US" dirty="0" err="1"/>
              <a:t>Yazarın</a:t>
            </a:r>
            <a:r>
              <a:rPr lang="en-US" dirty="0"/>
              <a:t> </a:t>
            </a:r>
            <a:r>
              <a:rPr lang="en-US" dirty="0" err="1"/>
              <a:t>yolculuğu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496" y="3255267"/>
            <a:ext cx="3493008" cy="1644724"/>
          </a:xfrm>
        </p:spPr>
        <p:txBody>
          <a:bodyPr/>
          <a:lstStyle/>
          <a:p>
            <a:r>
              <a:rPr lang="en-US" dirty="0"/>
              <a:t>ASME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D30B5-B8FE-A0A1-60FF-5A3D6633D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957" y="3376785"/>
            <a:ext cx="3728085" cy="11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19432"/>
            <a:ext cx="6400800" cy="777602"/>
          </a:xfrm>
        </p:spPr>
        <p:txBody>
          <a:bodyPr/>
          <a:lstStyle/>
          <a:p>
            <a:r>
              <a:rPr lang="en-US" dirty="0" err="1"/>
              <a:t>Süreç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138" y="1028032"/>
            <a:ext cx="9519304" cy="1386216"/>
          </a:xfrm>
        </p:spPr>
        <p:txBody>
          <a:bodyPr/>
          <a:lstStyle/>
          <a:p>
            <a:r>
              <a:rPr lang="en-US" dirty="0"/>
              <a:t>B</a:t>
            </a:r>
            <a:r>
              <a:rPr lang="tr-TR" dirty="0"/>
              <a:t>ir </a:t>
            </a:r>
            <a:r>
              <a:rPr lang="en-US" dirty="0" err="1"/>
              <a:t>sonraki</a:t>
            </a:r>
            <a:r>
              <a:rPr lang="en-US" dirty="0"/>
              <a:t> </a:t>
            </a:r>
            <a:r>
              <a:rPr lang="en-US" dirty="0" err="1"/>
              <a:t>sorulan</a:t>
            </a:r>
            <a:r>
              <a:rPr lang="en-US" dirty="0"/>
              <a:t> </a:t>
            </a:r>
            <a:r>
              <a:rPr lang="en-US" dirty="0" err="1"/>
              <a:t>soru</a:t>
            </a:r>
            <a:r>
              <a:rPr lang="en-US" dirty="0"/>
              <a:t> </a:t>
            </a:r>
            <a:r>
              <a:rPr lang="en-US" dirty="0" err="1"/>
              <a:t>dizisi</a:t>
            </a:r>
            <a:r>
              <a:rPr lang="en-US" dirty="0"/>
              <a:t>… ..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899636C-1CA9-200C-178B-5EFC0A08F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38" y="1998979"/>
            <a:ext cx="9761639" cy="4697268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21610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19432"/>
            <a:ext cx="6400800" cy="777602"/>
          </a:xfrm>
        </p:spPr>
        <p:txBody>
          <a:bodyPr/>
          <a:lstStyle/>
          <a:p>
            <a:r>
              <a:rPr lang="en-US" dirty="0" err="1"/>
              <a:t>Süreç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138" y="1028032"/>
            <a:ext cx="9519304" cy="1386216"/>
          </a:xfrm>
        </p:spPr>
        <p:txBody>
          <a:bodyPr/>
          <a:lstStyle/>
          <a:p>
            <a:r>
              <a:rPr lang="en-US" dirty="0"/>
              <a:t>Bir </a:t>
            </a:r>
            <a:r>
              <a:rPr lang="en-US" dirty="0" err="1"/>
              <a:t>sonraki</a:t>
            </a:r>
            <a:r>
              <a:rPr lang="en-US" dirty="0"/>
              <a:t> </a:t>
            </a:r>
            <a:r>
              <a:rPr lang="en-US" dirty="0" err="1"/>
              <a:t>sorulan</a:t>
            </a:r>
            <a:r>
              <a:rPr lang="en-US" dirty="0"/>
              <a:t> </a:t>
            </a:r>
            <a:r>
              <a:rPr lang="en-US" dirty="0" err="1"/>
              <a:t>soru</a:t>
            </a:r>
            <a:r>
              <a:rPr lang="en-US" dirty="0"/>
              <a:t> </a:t>
            </a:r>
            <a:r>
              <a:rPr lang="en-US" dirty="0" err="1"/>
              <a:t>dizisi</a:t>
            </a:r>
            <a:r>
              <a:rPr lang="en-US" dirty="0"/>
              <a:t>… ..</a:t>
            </a:r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8547B252-0B15-DE21-BADB-2A9B33FA3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67" y="2196900"/>
            <a:ext cx="11530005" cy="1651895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8A2210-BBC0-713B-5849-3E24C1E319EC}"/>
              </a:ext>
            </a:extLst>
          </p:cNvPr>
          <p:cNvSpPr txBox="1">
            <a:spLocks/>
          </p:cNvSpPr>
          <p:nvPr/>
        </p:nvSpPr>
        <p:spPr>
          <a:xfrm>
            <a:off x="1336348" y="4462450"/>
            <a:ext cx="9519304" cy="13862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İşlem</a:t>
            </a:r>
            <a:r>
              <a:rPr lang="en-US" dirty="0"/>
              <a:t> </a:t>
            </a:r>
            <a:r>
              <a:rPr lang="en-US" dirty="0" err="1"/>
              <a:t>artık</a:t>
            </a:r>
            <a:r>
              <a:rPr lang="en-US" dirty="0"/>
              <a:t> </a:t>
            </a:r>
            <a:r>
              <a:rPr lang="en-US" dirty="0" err="1"/>
              <a:t>tamamlanmıştır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yazar</a:t>
            </a:r>
            <a:r>
              <a:rPr lang="en-US" dirty="0"/>
              <a:t> </a:t>
            </a:r>
            <a:r>
              <a:rPr lang="tr-TR" dirty="0"/>
              <a:t>o</a:t>
            </a:r>
            <a:r>
              <a:rPr lang="en-US" dirty="0"/>
              <a:t>nay </a:t>
            </a:r>
            <a:r>
              <a:rPr lang="en-US" dirty="0" err="1"/>
              <a:t>sayfasına</a:t>
            </a:r>
            <a:r>
              <a:rPr lang="en-US" dirty="0"/>
              <a:t> </a:t>
            </a:r>
            <a:r>
              <a:rPr lang="en-US" dirty="0" err="1"/>
              <a:t>yönlendirilecektir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158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BD890-6A99-C160-C084-2916E23107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4582" y="2015392"/>
            <a:ext cx="8318916" cy="1413608"/>
          </a:xfrm>
        </p:spPr>
        <p:txBody>
          <a:bodyPr/>
          <a:lstStyle/>
          <a:p>
            <a:r>
              <a:rPr lang="tr-TR" dirty="0"/>
              <a:t>E</a:t>
            </a:r>
            <a:r>
              <a:rPr lang="en-US" dirty="0" err="1"/>
              <a:t>ti</a:t>
            </a:r>
            <a:r>
              <a:rPr lang="tr-TR" dirty="0"/>
              <a:t>k</a:t>
            </a:r>
            <a:r>
              <a:rPr lang="en-US" dirty="0"/>
              <a:t> </a:t>
            </a:r>
            <a:r>
              <a:rPr lang="en-US" dirty="0" err="1"/>
              <a:t>yükümlülükler</a:t>
            </a:r>
            <a:r>
              <a:rPr lang="en-US" dirty="0"/>
              <a:t> bi</a:t>
            </a:r>
            <a:r>
              <a:rPr lang="tr-TR" dirty="0"/>
              <a:t>l</a:t>
            </a:r>
            <a:r>
              <a:rPr lang="en-US" dirty="0" err="1"/>
              <a:t>dirimi</a:t>
            </a:r>
            <a:r>
              <a:rPr lang="tr-TR" dirty="0" err="1"/>
              <a:t>nden</a:t>
            </a:r>
            <a:r>
              <a:rPr lang="tr-TR" dirty="0"/>
              <a:t> sonra s</a:t>
            </a:r>
            <a:r>
              <a:rPr lang="en-US" dirty="0" err="1"/>
              <a:t>üreç</a:t>
            </a:r>
            <a:r>
              <a:rPr lang="en-US" dirty="0"/>
              <a:t> </a:t>
            </a:r>
            <a:r>
              <a:rPr lang="en-US" dirty="0" err="1"/>
              <a:t>tamamlan</a:t>
            </a:r>
            <a:r>
              <a:rPr lang="tr-TR" dirty="0"/>
              <a:t>mış olacaktır ve y</a:t>
            </a:r>
            <a:r>
              <a:rPr lang="en-US" dirty="0"/>
              <a:t>azar, </a:t>
            </a:r>
            <a:r>
              <a:rPr lang="en-US" dirty="0" err="1"/>
              <a:t>makalesinin</a:t>
            </a:r>
            <a:r>
              <a:rPr lang="en-US" dirty="0"/>
              <a:t> </a:t>
            </a:r>
            <a:r>
              <a:rPr lang="en-US" dirty="0" err="1"/>
              <a:t>durumu</a:t>
            </a:r>
            <a:r>
              <a:rPr lang="tr-TR" dirty="0"/>
              <a:t> ile ilgili</a:t>
            </a:r>
            <a:r>
              <a:rPr lang="en-US" dirty="0"/>
              <a:t> e-</a:t>
            </a:r>
            <a:r>
              <a:rPr lang="en-US" dirty="0" err="1"/>
              <a:t>postalar</a:t>
            </a:r>
            <a:r>
              <a:rPr lang="en-US" dirty="0"/>
              <a:t> </a:t>
            </a:r>
            <a:r>
              <a:rPr lang="en-US" dirty="0" err="1"/>
              <a:t>almaya</a:t>
            </a:r>
            <a:r>
              <a:rPr lang="en-US" dirty="0"/>
              <a:t> </a:t>
            </a:r>
            <a:r>
              <a:rPr lang="en-US" dirty="0" err="1"/>
              <a:t>başlayacak</a:t>
            </a:r>
            <a:r>
              <a:rPr lang="tr-TR" dirty="0"/>
              <a:t>tır</a:t>
            </a:r>
            <a:r>
              <a:rPr lang="en-US" dirty="0"/>
              <a:t>. </a:t>
            </a:r>
            <a:r>
              <a:rPr lang="tr-TR" dirty="0"/>
              <a:t>Yazar isterse hesabı üzerinden g</a:t>
            </a:r>
            <a:r>
              <a:rPr lang="en-US" dirty="0" err="1"/>
              <a:t>iriş</a:t>
            </a:r>
            <a:r>
              <a:rPr lang="en-US" dirty="0"/>
              <a:t> </a:t>
            </a:r>
            <a:r>
              <a:rPr lang="en-US" dirty="0" err="1"/>
              <a:t>yapa</a:t>
            </a:r>
            <a:r>
              <a:rPr lang="tr-TR" dirty="0" err="1"/>
              <a:t>rak</a:t>
            </a:r>
            <a:r>
              <a:rPr lang="tr-TR" dirty="0"/>
              <a:t> </a:t>
            </a:r>
            <a:r>
              <a:rPr lang="en-US" dirty="0" err="1"/>
              <a:t>güncellemeleri</a:t>
            </a:r>
            <a:r>
              <a:rPr lang="en-US" dirty="0"/>
              <a:t> </a:t>
            </a:r>
            <a:r>
              <a:rPr lang="en-US" dirty="0" err="1"/>
              <a:t>görebil</a:t>
            </a:r>
            <a:r>
              <a:rPr lang="tr-TR" dirty="0" err="1"/>
              <a:t>ecektir</a:t>
            </a:r>
            <a:r>
              <a:rPr lang="en-US" dirty="0"/>
              <a:t>.</a:t>
            </a:r>
            <a:endParaRPr lang="tr-TR" dirty="0"/>
          </a:p>
          <a:p>
            <a:endParaRPr lang="en-US" dirty="0"/>
          </a:p>
          <a:p>
            <a:r>
              <a:rPr lang="en-US" dirty="0" err="1"/>
              <a:t>Makale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edildikten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yazar</a:t>
            </a:r>
            <a:r>
              <a:rPr lang="tr-TR" dirty="0"/>
              <a:t>, yayını</a:t>
            </a:r>
            <a:r>
              <a:rPr lang="en-US" dirty="0"/>
              <a:t> </a:t>
            </a:r>
            <a:r>
              <a:rPr lang="tr-TR" dirty="0"/>
              <a:t>Açık Erişim</a:t>
            </a:r>
            <a:r>
              <a:rPr lang="en-US" dirty="0"/>
              <a:t> </a:t>
            </a:r>
            <a:r>
              <a:rPr lang="en-US" dirty="0" err="1"/>
              <a:t>yayınlamak</a:t>
            </a:r>
            <a:r>
              <a:rPr lang="en-US" dirty="0"/>
              <a:t> </a:t>
            </a:r>
            <a:r>
              <a:rPr lang="en-US" dirty="0" err="1"/>
              <a:t>isteyip</a:t>
            </a:r>
            <a:r>
              <a:rPr lang="en-US" dirty="0"/>
              <a:t> </a:t>
            </a:r>
            <a:r>
              <a:rPr lang="en-US" dirty="0" err="1"/>
              <a:t>istemediğini</a:t>
            </a:r>
            <a:r>
              <a:rPr lang="en-US" dirty="0"/>
              <a:t> </a:t>
            </a:r>
            <a:r>
              <a:rPr lang="en-US" dirty="0" err="1"/>
              <a:t>seçme</a:t>
            </a:r>
            <a:r>
              <a:rPr lang="en-US" dirty="0"/>
              <a:t> </a:t>
            </a:r>
            <a:r>
              <a:rPr lang="en-US" dirty="0" err="1"/>
              <a:t>seçeneğine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olacak</a:t>
            </a:r>
            <a:r>
              <a:rPr lang="tr-TR" dirty="0"/>
              <a:t>tır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008" y="369193"/>
            <a:ext cx="7439243" cy="1309978"/>
          </a:xfrm>
        </p:spPr>
        <p:txBody>
          <a:bodyPr/>
          <a:lstStyle/>
          <a:p>
            <a:pPr algn="ctr"/>
            <a:r>
              <a:rPr lang="en-US" dirty="0"/>
              <a:t>open access YAYIN YAPMAK</a:t>
            </a:r>
          </a:p>
        </p:txBody>
      </p:sp>
      <p:pic>
        <p:nvPicPr>
          <p:cNvPr id="1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A1792E1-2955-5F6C-D2C5-A121AEEB7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74" y="1681902"/>
            <a:ext cx="11007797" cy="2544965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656174C-3AD6-1C97-AE58-14FB58B1BB03}"/>
              </a:ext>
            </a:extLst>
          </p:cNvPr>
          <p:cNvSpPr txBox="1">
            <a:spLocks/>
          </p:cNvSpPr>
          <p:nvPr/>
        </p:nvSpPr>
        <p:spPr>
          <a:xfrm>
            <a:off x="3384307" y="4732372"/>
            <a:ext cx="8433364" cy="13862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Bir </a:t>
            </a:r>
            <a:r>
              <a:rPr lang="tr-TR" dirty="0"/>
              <a:t>ü</a:t>
            </a:r>
            <a:r>
              <a:rPr lang="en-US" dirty="0" err="1"/>
              <a:t>niversite</a:t>
            </a:r>
            <a:r>
              <a:rPr lang="tr-TR" dirty="0"/>
              <a:t>,</a:t>
            </a:r>
            <a:r>
              <a:rPr lang="en-US" dirty="0"/>
              <a:t> ASME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dönüştürücü</a:t>
            </a:r>
            <a:r>
              <a:rPr lang="en-US" dirty="0"/>
              <a:t> </a:t>
            </a:r>
            <a:r>
              <a:rPr lang="en-US" dirty="0" err="1"/>
              <a:t>anlaşma</a:t>
            </a:r>
            <a:r>
              <a:rPr lang="en-US" dirty="0"/>
              <a:t> </a:t>
            </a:r>
            <a:r>
              <a:rPr lang="en-US" dirty="0" err="1"/>
              <a:t>yapması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</a:t>
            </a:r>
            <a:r>
              <a:rPr lang="tr-TR" dirty="0"/>
              <a:t>ilgili kütüphaneci,</a:t>
            </a:r>
            <a:r>
              <a:rPr lang="en-US" dirty="0"/>
              <a:t> </a:t>
            </a:r>
            <a:r>
              <a:rPr lang="tr-TR" dirty="0"/>
              <a:t>yayınevine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tr-TR" dirty="0"/>
              <a:t> bilgilerini </a:t>
            </a:r>
            <a:r>
              <a:rPr lang="en-US" dirty="0" err="1"/>
              <a:t>sağlar</a:t>
            </a:r>
            <a:r>
              <a:rPr lang="en-US" dirty="0"/>
              <a:t>. Bu </a:t>
            </a:r>
            <a:r>
              <a:rPr lang="en-US" dirty="0" err="1"/>
              <a:t>belgeler</a:t>
            </a:r>
            <a:r>
              <a:rPr lang="en-US" dirty="0"/>
              <a:t> </a:t>
            </a:r>
            <a:r>
              <a:rPr lang="en-US" dirty="0" err="1"/>
              <a:t>işaretlenir</a:t>
            </a:r>
            <a:r>
              <a:rPr lang="en-US" dirty="0"/>
              <a:t> ve </a:t>
            </a:r>
            <a:r>
              <a:rPr lang="en-US" dirty="0" err="1"/>
              <a:t>ücretlerden</a:t>
            </a:r>
            <a:r>
              <a:rPr lang="en-US" dirty="0"/>
              <a:t> </a:t>
            </a:r>
            <a:r>
              <a:rPr lang="en-US" dirty="0" err="1"/>
              <a:t>feragat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. </a:t>
            </a:r>
            <a:r>
              <a:rPr lang="en-US" dirty="0" err="1"/>
              <a:t>Yukarıdaki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anlaşma</a:t>
            </a:r>
            <a:r>
              <a:rPr lang="en-US" dirty="0"/>
              <a:t> </a:t>
            </a:r>
            <a:r>
              <a:rPr lang="en-US" dirty="0" err="1"/>
              <a:t>varsa</a:t>
            </a:r>
            <a:r>
              <a:rPr lang="en-US" dirty="0"/>
              <a:t>, </a:t>
            </a:r>
            <a:r>
              <a:rPr lang="en-US" dirty="0" err="1"/>
              <a:t>ücretlerden</a:t>
            </a:r>
            <a:r>
              <a:rPr lang="en-US" dirty="0"/>
              <a:t> </a:t>
            </a:r>
            <a:r>
              <a:rPr lang="en-US" dirty="0" err="1"/>
              <a:t>feragat</a:t>
            </a:r>
            <a:r>
              <a:rPr lang="en-US" dirty="0"/>
              <a:t> </a:t>
            </a:r>
            <a:r>
              <a:rPr lang="en-US" dirty="0" err="1"/>
              <a:t>edileceği</a:t>
            </a:r>
            <a:r>
              <a:rPr lang="en-US" dirty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yazarı</a:t>
            </a:r>
            <a:r>
              <a:rPr lang="en-US" dirty="0"/>
              <a:t> </a:t>
            </a:r>
            <a:r>
              <a:rPr lang="en-US" dirty="0" err="1"/>
              <a:t>uyarır</a:t>
            </a:r>
            <a:r>
              <a:rPr lang="tr-T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23" y="384583"/>
            <a:ext cx="10671048" cy="1444351"/>
          </a:xfrm>
        </p:spPr>
        <p:txBody>
          <a:bodyPr/>
          <a:lstStyle/>
          <a:p>
            <a:r>
              <a:rPr lang="en-US" sz="4000" dirty="0" err="1"/>
              <a:t>Taslak</a:t>
            </a:r>
            <a:r>
              <a:rPr lang="en-US" sz="4000" dirty="0"/>
              <a:t> </a:t>
            </a:r>
            <a:r>
              <a:rPr lang="en-US" sz="4000" dirty="0" err="1"/>
              <a:t>hazırlama</a:t>
            </a:r>
            <a:r>
              <a:rPr lang="tr-TR" sz="4000" dirty="0"/>
              <a:t>K</a:t>
            </a:r>
            <a:r>
              <a:rPr lang="en-US" sz="4000" dirty="0"/>
              <a:t> </a:t>
            </a:r>
            <a:r>
              <a:rPr lang="tr-TR" sz="4000" dirty="0"/>
              <a:t>İ</a:t>
            </a:r>
            <a:r>
              <a:rPr lang="en-US" sz="4000" dirty="0"/>
              <a:t>ç</a:t>
            </a:r>
            <a:r>
              <a:rPr lang="tr-TR" sz="4000" dirty="0"/>
              <a:t>İ</a:t>
            </a:r>
            <a:r>
              <a:rPr lang="en-US" sz="4000" dirty="0"/>
              <a:t>n </a:t>
            </a:r>
            <a:r>
              <a:rPr lang="en-US" sz="4000" dirty="0" err="1"/>
              <a:t>hızlı</a:t>
            </a:r>
            <a:r>
              <a:rPr lang="en-US" sz="4000" dirty="0"/>
              <a:t> </a:t>
            </a:r>
            <a:r>
              <a:rPr lang="en-US" sz="4000" dirty="0" err="1"/>
              <a:t>kılavuz</a:t>
            </a:r>
            <a:endParaRPr lang="en-US" sz="4000" dirty="0"/>
          </a:p>
        </p:txBody>
      </p:sp>
      <p:pic>
        <p:nvPicPr>
          <p:cNvPr id="292" name="Picture Placeholder 291" descr="checklist icon">
            <a:extLst>
              <a:ext uri="{FF2B5EF4-FFF2-40B4-BE49-F238E27FC236}">
                <a16:creationId xmlns:a16="http://schemas.microsoft.com/office/drawing/2014/main" id="{8167DB44-EDED-0971-E35D-A5FA1E47C21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/>
          <a:stretch/>
        </p:blipFill>
        <p:spPr>
          <a:xfrm>
            <a:off x="1339134" y="2379412"/>
            <a:ext cx="704088" cy="704088"/>
          </a:xfr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0C77AB-7E91-84A6-3E62-DAB80E1E4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758440"/>
            <a:ext cx="2011680" cy="2826771"/>
          </a:xfrm>
        </p:spPr>
        <p:txBody>
          <a:bodyPr/>
          <a:lstStyle/>
          <a:p>
            <a:pPr lvl="0"/>
            <a:r>
              <a:rPr lang="en-US" b="0" i="0" u="sng" dirty="0">
                <a:solidFill>
                  <a:srgbClr val="00A5D8"/>
                </a:solidFill>
                <a:effectLst/>
                <a:latin typeface="proxima-nova"/>
                <a:hlinkClick r:id="rId3"/>
              </a:rPr>
              <a:t>ASME's Guide for Journal Authors</a:t>
            </a:r>
            <a:endParaRPr lang="en-US" dirty="0"/>
          </a:p>
        </p:txBody>
      </p:sp>
      <p:pic>
        <p:nvPicPr>
          <p:cNvPr id="290" name="Picture Placeholder 289" descr="person with loud speaker icon">
            <a:extLst>
              <a:ext uri="{FF2B5EF4-FFF2-40B4-BE49-F238E27FC236}">
                <a16:creationId xmlns:a16="http://schemas.microsoft.com/office/drawing/2014/main" id="{E63515FB-9439-CCAE-C220-6F0E5ECB75E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/>
          <a:srcRect t="113" b="113"/>
          <a:stretch/>
        </p:blipFill>
        <p:spPr>
          <a:xfrm>
            <a:off x="3554707" y="2379412"/>
            <a:ext cx="704088" cy="704088"/>
          </a:xfr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5DD9AC8-4A5F-70DB-AA68-C461059D8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756536"/>
            <a:ext cx="2011680" cy="2828676"/>
          </a:xfrm>
        </p:spPr>
        <p:txBody>
          <a:bodyPr/>
          <a:lstStyle/>
          <a:p>
            <a:r>
              <a:rPr lang="en-US" b="0" i="0" u="sng" dirty="0">
                <a:solidFill>
                  <a:srgbClr val="00A5D8"/>
                </a:solidFill>
                <a:effectLst/>
                <a:latin typeface="proxima-nova"/>
                <a:hlinkClick r:id="rId5"/>
              </a:rPr>
              <a:t>Authors: Why Publish in ASME Journals?</a:t>
            </a:r>
            <a:endParaRPr lang="en-US" dirty="0"/>
          </a:p>
        </p:txBody>
      </p:sp>
      <p:pic>
        <p:nvPicPr>
          <p:cNvPr id="288" name="Picture Placeholder 287" descr="blueprint icon">
            <a:extLst>
              <a:ext uri="{FF2B5EF4-FFF2-40B4-BE49-F238E27FC236}">
                <a16:creationId xmlns:a16="http://schemas.microsoft.com/office/drawing/2014/main" id="{A5707D4A-497A-679A-3ACA-721E8D0E2699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6"/>
          <a:srcRect t="431" b="431"/>
          <a:stretch/>
        </p:blipFill>
        <p:spPr>
          <a:xfrm>
            <a:off x="5770280" y="2379412"/>
            <a:ext cx="704088" cy="704088"/>
          </a:xfr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28A203B-0CF0-2AB0-5F54-07C8E3003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756535"/>
            <a:ext cx="2011680" cy="2828676"/>
          </a:xfrm>
        </p:spPr>
        <p:txBody>
          <a:bodyPr/>
          <a:lstStyle/>
          <a:p>
            <a:r>
              <a:rPr lang="en-US" b="0" i="0" u="sng" dirty="0">
                <a:solidFill>
                  <a:srgbClr val="00A5D8"/>
                </a:solidFill>
                <a:effectLst/>
                <a:latin typeface="proxima-nova"/>
                <a:hlinkClick r:id="rId7" tooltip="Writing a Research Paper or Technical Brief"/>
              </a:rPr>
              <a:t>Writing a Research Paper or Technical Brief</a:t>
            </a:r>
            <a:endParaRPr lang="en-US" dirty="0"/>
          </a:p>
        </p:txBody>
      </p:sp>
      <p:pic>
        <p:nvPicPr>
          <p:cNvPr id="270" name="Picture Placeholder 269" descr="target icon">
            <a:extLst>
              <a:ext uri="{FF2B5EF4-FFF2-40B4-BE49-F238E27FC236}">
                <a16:creationId xmlns:a16="http://schemas.microsoft.com/office/drawing/2014/main" id="{DE7A4D25-3CA5-F92A-988A-F913C367D593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8"/>
          <a:srcRect t="113" b="113"/>
          <a:stretch/>
        </p:blipFill>
        <p:spPr>
          <a:xfrm>
            <a:off x="7985853" y="2379412"/>
            <a:ext cx="704088" cy="704088"/>
          </a:xfr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5BC0115-F702-2E0A-61A4-4A6CE33F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758440"/>
            <a:ext cx="2011680" cy="2826771"/>
          </a:xfrm>
        </p:spPr>
        <p:txBody>
          <a:bodyPr/>
          <a:lstStyle/>
          <a:p>
            <a:r>
              <a:rPr lang="en-US" b="0" i="0" u="sng" dirty="0">
                <a:solidFill>
                  <a:srgbClr val="00A5D8"/>
                </a:solidFill>
                <a:effectLst/>
                <a:latin typeface="proxima-nova"/>
                <a:hlinkClick r:id="rId9" tooltip="Sample Nomenclature"/>
              </a:rPr>
              <a:t>Sample Nomenclature</a:t>
            </a:r>
            <a:endParaRPr lang="en-US" dirty="0"/>
          </a:p>
        </p:txBody>
      </p:sp>
      <p:pic>
        <p:nvPicPr>
          <p:cNvPr id="268" name="Picture Placeholder 267" descr="rocket icon">
            <a:extLst>
              <a:ext uri="{FF2B5EF4-FFF2-40B4-BE49-F238E27FC236}">
                <a16:creationId xmlns:a16="http://schemas.microsoft.com/office/drawing/2014/main" id="{1A522F41-60C1-3803-6132-18E154C0E32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10"/>
          <a:srcRect t="543" b="543"/>
          <a:stretch/>
        </p:blipFill>
        <p:spPr>
          <a:xfrm>
            <a:off x="10201425" y="2379412"/>
            <a:ext cx="704088" cy="704088"/>
          </a:xfr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D48D07F-2D5B-F0D5-4005-197607C4F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758440"/>
            <a:ext cx="2011680" cy="2826771"/>
          </a:xfrm>
        </p:spPr>
        <p:txBody>
          <a:bodyPr/>
          <a:lstStyle/>
          <a:p>
            <a:r>
              <a:rPr lang="en-US" b="0" i="0" u="sng" dirty="0">
                <a:solidFill>
                  <a:srgbClr val="00A5D8"/>
                </a:solidFill>
                <a:effectLst/>
                <a:latin typeface="proxima-nova"/>
                <a:hlinkClick r:id="rId11" tooltip="Sample Published Paper"/>
              </a:rPr>
              <a:t>Sample Published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94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5" y="831850"/>
            <a:ext cx="6527800" cy="2627313"/>
          </a:xfrm>
        </p:spPr>
        <p:txBody>
          <a:bodyPr/>
          <a:lstStyle/>
          <a:p>
            <a:r>
              <a:rPr lang="en-US" dirty="0"/>
              <a:t>SONUÇ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59" y="3556431"/>
            <a:ext cx="7759931" cy="189321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Bir ASME </a:t>
            </a:r>
            <a:r>
              <a:rPr lang="en-US" sz="2400" dirty="0" err="1"/>
              <a:t>dergisinde</a:t>
            </a:r>
            <a:r>
              <a:rPr lang="en-US" sz="2400" dirty="0"/>
              <a:t> </a:t>
            </a:r>
            <a:r>
              <a:rPr lang="en-US" sz="2400" dirty="0" err="1"/>
              <a:t>yayın</a:t>
            </a:r>
            <a:r>
              <a:rPr lang="en-US" sz="2400" dirty="0"/>
              <a:t> </a:t>
            </a:r>
            <a:r>
              <a:rPr lang="en-US" sz="2400" dirty="0" err="1"/>
              <a:t>yaptığınızda</a:t>
            </a:r>
            <a:r>
              <a:rPr lang="en-US" sz="2400" dirty="0"/>
              <a:t>, </a:t>
            </a:r>
            <a:r>
              <a:rPr lang="en-US" sz="2400" dirty="0" err="1"/>
              <a:t>çalışmanız</a:t>
            </a:r>
            <a:r>
              <a:rPr lang="en-US" sz="2400" dirty="0"/>
              <a:t>, </a:t>
            </a:r>
            <a:r>
              <a:rPr lang="tr-TR" sz="2400" dirty="0"/>
              <a:t>ilgili </a:t>
            </a:r>
            <a:r>
              <a:rPr lang="en-US" sz="2400" dirty="0" err="1"/>
              <a:t>alana</a:t>
            </a:r>
            <a:r>
              <a:rPr lang="en-US" sz="2400" dirty="0"/>
              <a:t> </a:t>
            </a:r>
            <a:r>
              <a:rPr lang="en-US" sz="2400" dirty="0" err="1"/>
              <a:t>katkılarınıza</a:t>
            </a:r>
            <a:r>
              <a:rPr lang="en-US" sz="2400" dirty="0"/>
              <a:t> </a:t>
            </a:r>
            <a:r>
              <a:rPr lang="en-US" sz="2400" dirty="0" err="1"/>
              <a:t>değer</a:t>
            </a:r>
            <a:r>
              <a:rPr lang="en-US" sz="2400" dirty="0"/>
              <a:t> </a:t>
            </a:r>
            <a:r>
              <a:rPr lang="en-US" sz="2400" dirty="0" err="1"/>
              <a:t>veren</a:t>
            </a:r>
            <a:r>
              <a:rPr lang="en-US" sz="2400" dirty="0"/>
              <a:t> </a:t>
            </a:r>
            <a:r>
              <a:rPr lang="en-US" sz="2400" dirty="0" err="1"/>
              <a:t>uluslararası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mühendis</a:t>
            </a:r>
            <a:r>
              <a:rPr lang="en-US" sz="2400" dirty="0"/>
              <a:t> </a:t>
            </a:r>
            <a:r>
              <a:rPr lang="en-US" sz="2400" dirty="0" err="1"/>
              <a:t>topluluğu</a:t>
            </a:r>
            <a:r>
              <a:rPr lang="en-US" sz="2400" dirty="0"/>
              <a:t> </a:t>
            </a:r>
            <a:r>
              <a:rPr lang="en-US" sz="2400" dirty="0" err="1"/>
              <a:t>tarafından</a:t>
            </a:r>
            <a:r>
              <a:rPr lang="en-US" sz="2400" dirty="0"/>
              <a:t> </a:t>
            </a:r>
            <a:r>
              <a:rPr lang="en-US" sz="2400" dirty="0" err="1"/>
              <a:t>okunan</a:t>
            </a:r>
            <a:r>
              <a:rPr lang="en-US" sz="2400" dirty="0"/>
              <a:t>, </a:t>
            </a:r>
            <a:r>
              <a:rPr lang="en-US" sz="2400" dirty="0" err="1"/>
              <a:t>paylaşılan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atıfta</a:t>
            </a:r>
            <a:r>
              <a:rPr lang="en-US" sz="2400" dirty="0"/>
              <a:t> </a:t>
            </a:r>
            <a:r>
              <a:rPr lang="en-US" sz="2400" dirty="0" err="1"/>
              <a:t>bulunulan</a:t>
            </a:r>
            <a:r>
              <a:rPr lang="en-US" sz="2400" dirty="0"/>
              <a:t> </a:t>
            </a:r>
            <a:r>
              <a:rPr lang="en-US" sz="2400" dirty="0" err="1"/>
              <a:t>köklü</a:t>
            </a:r>
            <a:r>
              <a:rPr lang="en-US" sz="2400" dirty="0"/>
              <a:t>, son </a:t>
            </a:r>
            <a:r>
              <a:rPr lang="en-US" sz="2400" dirty="0" err="1"/>
              <a:t>derece</a:t>
            </a:r>
            <a:r>
              <a:rPr lang="en-US" sz="2400" dirty="0"/>
              <a:t> </a:t>
            </a:r>
            <a:r>
              <a:rPr lang="en-US" sz="2400" dirty="0" err="1"/>
              <a:t>saygın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dergide</a:t>
            </a:r>
            <a:r>
              <a:rPr lang="en-US" sz="2400" dirty="0"/>
              <a:t>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tr-TR" sz="2400" dirty="0"/>
              <a:t>almış olur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327989"/>
            <a:ext cx="5171464" cy="2453773"/>
          </a:xfrm>
        </p:spPr>
        <p:txBody>
          <a:bodyPr/>
          <a:lstStyle/>
          <a:p>
            <a:r>
              <a:rPr lang="tr-TR" dirty="0"/>
              <a:t>TEŞEKKÜRLER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8339" y="2846832"/>
            <a:ext cx="4550664" cy="2314448"/>
          </a:xfrm>
        </p:spPr>
        <p:txBody>
          <a:bodyPr>
            <a:normAutofit/>
          </a:bodyPr>
          <a:lstStyle/>
          <a:p>
            <a:r>
              <a:rPr lang="en-US" dirty="0"/>
              <a:t>ASME</a:t>
            </a:r>
          </a:p>
          <a:p>
            <a:r>
              <a:rPr lang="en-US" dirty="0"/>
              <a:t>info@asme.org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880" y="430274"/>
            <a:ext cx="7567749" cy="875748"/>
          </a:xfrm>
        </p:spPr>
        <p:txBody>
          <a:bodyPr/>
          <a:lstStyle/>
          <a:p>
            <a:r>
              <a:rPr lang="en-US" dirty="0" err="1"/>
              <a:t>Nereden</a:t>
            </a:r>
            <a:r>
              <a:rPr lang="en-US" dirty="0"/>
              <a:t> </a:t>
            </a:r>
            <a:r>
              <a:rPr lang="en-US" dirty="0" err="1"/>
              <a:t>başlamalı</a:t>
            </a:r>
            <a:r>
              <a:rPr lang="tr-TR" dirty="0"/>
              <a:t> 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288" y="1484243"/>
            <a:ext cx="9473184" cy="312216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Yeni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yazarın</a:t>
            </a:r>
            <a:r>
              <a:rPr lang="en-US" dirty="0"/>
              <a:t> </a:t>
            </a:r>
            <a:r>
              <a:rPr lang="en-US" dirty="0" err="1"/>
              <a:t>sürece</a:t>
            </a:r>
            <a:r>
              <a:rPr lang="en-US" dirty="0"/>
              <a:t> </a:t>
            </a:r>
            <a:r>
              <a:rPr lang="en-US" dirty="0" err="1"/>
              <a:t>başlaması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seçenek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/>
              <a:t>. </a:t>
            </a:r>
            <a:endParaRPr lang="tr-TR" dirty="0"/>
          </a:p>
          <a:p>
            <a:pPr>
              <a:lnSpc>
                <a:spcPct val="100000"/>
              </a:lnSpc>
            </a:pPr>
            <a:r>
              <a:rPr lang="en-US" dirty="0"/>
              <a:t>@asme.org web site</a:t>
            </a:r>
            <a:r>
              <a:rPr lang="tr-TR" dirty="0"/>
              <a:t>sine gidebilir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@https://asmedigitalcollection.asme.org/journals </a:t>
            </a:r>
            <a:r>
              <a:rPr lang="en-US" dirty="0" err="1"/>
              <a:t>platformumuzu</a:t>
            </a:r>
            <a:r>
              <a:rPr lang="en-US" dirty="0"/>
              <a:t> </a:t>
            </a:r>
            <a:r>
              <a:rPr lang="en-US" dirty="0" err="1"/>
              <a:t>ziyaret</a:t>
            </a:r>
            <a:r>
              <a:rPr lang="en-US" dirty="0"/>
              <a:t> </a:t>
            </a:r>
            <a:r>
              <a:rPr lang="en-US" dirty="0" err="1"/>
              <a:t>edebilirler</a:t>
            </a:r>
            <a:r>
              <a:rPr lang="en-US" dirty="0"/>
              <a:t>. </a:t>
            </a:r>
            <a:endParaRPr lang="tr-TR" dirty="0"/>
          </a:p>
          <a:p>
            <a:pPr>
              <a:lnSpc>
                <a:spcPct val="100000"/>
              </a:lnSpc>
            </a:pPr>
            <a:endParaRPr lang="tr-TR" dirty="0"/>
          </a:p>
          <a:p>
            <a:pPr>
              <a:lnSpc>
                <a:spcPct val="100000"/>
              </a:lnSpc>
            </a:pPr>
            <a:r>
              <a:rPr lang="en-US" dirty="0"/>
              <a:t>Her </a:t>
            </a:r>
            <a:r>
              <a:rPr lang="tr-TR" dirty="0"/>
              <a:t>derginin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, “Submit Paper” </a:t>
            </a:r>
            <a:r>
              <a:rPr lang="en-US" dirty="0" err="1"/>
              <a:t>seçeneği</a:t>
            </a:r>
            <a:r>
              <a:rPr lang="en-US" dirty="0"/>
              <a:t> </a:t>
            </a:r>
            <a:r>
              <a:rPr lang="en-US" dirty="0" err="1"/>
              <a:t>bulunmaktadır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tr-TR" dirty="0"/>
              <a:t>Yazar, h</a:t>
            </a:r>
            <a:r>
              <a:rPr lang="en-US" dirty="0"/>
              <a:t>er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tr-TR" dirty="0"/>
              <a:t>de </a:t>
            </a:r>
            <a:r>
              <a:rPr lang="en-US" dirty="0"/>
              <a:t>Journal </a:t>
            </a:r>
            <a:r>
              <a:rPr lang="en-US" dirty="0" err="1"/>
              <a:t>Tool’a</a:t>
            </a:r>
            <a:r>
              <a:rPr lang="en-US" dirty="0"/>
              <a:t> </a:t>
            </a:r>
            <a:r>
              <a:rPr lang="tr-TR" dirty="0"/>
              <a:t>yönlendirilecektir</a:t>
            </a:r>
            <a:r>
              <a:rPr lang="en-US" dirty="0"/>
              <a:t>; </a:t>
            </a:r>
            <a:r>
              <a:rPr lang="en-US" dirty="0" err="1"/>
              <a:t>burada</a:t>
            </a:r>
            <a:r>
              <a:rPr lang="en-US" dirty="0"/>
              <a:t> yeni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hesap</a:t>
            </a:r>
            <a:r>
              <a:rPr lang="en-US" dirty="0"/>
              <a:t> </a:t>
            </a:r>
            <a:r>
              <a:rPr lang="en-US" dirty="0" err="1"/>
              <a:t>oluştur</a:t>
            </a:r>
            <a:r>
              <a:rPr lang="tr-TR" dirty="0"/>
              <a:t>ulabilmekte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mevcut</a:t>
            </a:r>
            <a:r>
              <a:rPr lang="en-US" dirty="0"/>
              <a:t> </a:t>
            </a:r>
            <a:r>
              <a:rPr lang="en-US" dirty="0" err="1"/>
              <a:t>kimlik</a:t>
            </a:r>
            <a:r>
              <a:rPr lang="en-US" dirty="0"/>
              <a:t> </a:t>
            </a:r>
            <a:r>
              <a:rPr lang="en-US" dirty="0" err="1"/>
              <a:t>bilgileriyle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 yap</a:t>
            </a:r>
            <a:r>
              <a:rPr lang="tr-TR" dirty="0"/>
              <a:t>ılabilmektedir.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338" y="814388"/>
            <a:ext cx="6767512" cy="650345"/>
          </a:xfrm>
        </p:spPr>
        <p:txBody>
          <a:bodyPr/>
          <a:lstStyle/>
          <a:p>
            <a:r>
              <a:rPr lang="en-US" dirty="0"/>
              <a:t>The journal tool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9A3C54B-E5E6-B004-5FEE-AF2BD93AC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731" y="1925608"/>
            <a:ext cx="7718253" cy="4440469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19432"/>
            <a:ext cx="6400800" cy="777602"/>
          </a:xfrm>
        </p:spPr>
        <p:txBody>
          <a:bodyPr/>
          <a:lstStyle/>
          <a:p>
            <a:r>
              <a:rPr lang="en-US" dirty="0" err="1"/>
              <a:t>Süreç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4029" y="1136310"/>
            <a:ext cx="9519304" cy="1386216"/>
          </a:xfrm>
        </p:spPr>
        <p:txBody>
          <a:bodyPr/>
          <a:lstStyle/>
          <a:p>
            <a:endParaRPr lang="en-US" dirty="0"/>
          </a:p>
          <a:p>
            <a:r>
              <a:rPr lang="tr-TR" dirty="0"/>
              <a:t>Yazar, b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hesap</a:t>
            </a:r>
            <a:r>
              <a:rPr lang="en-US" dirty="0"/>
              <a:t> </a:t>
            </a:r>
            <a:r>
              <a:rPr lang="en-US" dirty="0" err="1"/>
              <a:t>oluşturduktan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mevcut</a:t>
            </a:r>
            <a:r>
              <a:rPr lang="en-US" dirty="0"/>
              <a:t> </a:t>
            </a:r>
            <a:r>
              <a:rPr lang="en-US" dirty="0" err="1"/>
              <a:t>hesabı</a:t>
            </a:r>
            <a:r>
              <a:rPr lang="tr-TR" dirty="0"/>
              <a:t>yla</a:t>
            </a:r>
            <a:r>
              <a:rPr lang="en-US" dirty="0"/>
              <a:t> </a:t>
            </a:r>
            <a:r>
              <a:rPr lang="en-US" dirty="0" err="1"/>
              <a:t>oturum</a:t>
            </a:r>
            <a:r>
              <a:rPr lang="en-US" dirty="0"/>
              <a:t> </a:t>
            </a:r>
            <a:r>
              <a:rPr lang="en-US" dirty="0" err="1"/>
              <a:t>açtıktan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süreç</a:t>
            </a:r>
            <a:r>
              <a:rPr lang="en-US" dirty="0"/>
              <a:t> </a:t>
            </a:r>
            <a:r>
              <a:rPr lang="en-US" dirty="0" err="1"/>
              <a:t>başlayacak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tr-TR" dirty="0"/>
              <a:t> ekranlarla karşılaşacaktır</a:t>
            </a:r>
            <a:r>
              <a:rPr lang="en-US" dirty="0"/>
              <a:t>: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CCF1CB2-2792-5644-8DFD-435F7A2ED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19" y="2425061"/>
            <a:ext cx="12228487" cy="3168171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30A3D0-8C14-352A-235F-D1BA06086513}"/>
              </a:ext>
            </a:extLst>
          </p:cNvPr>
          <p:cNvSpPr txBox="1">
            <a:spLocks/>
          </p:cNvSpPr>
          <p:nvPr/>
        </p:nvSpPr>
        <p:spPr>
          <a:xfrm>
            <a:off x="1336348" y="5470518"/>
            <a:ext cx="9519304" cy="13862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Bu ekrandan </a:t>
            </a:r>
            <a:r>
              <a:rPr lang="en-US" dirty="0" err="1"/>
              <a:t>mevcut</a:t>
            </a:r>
            <a:r>
              <a:rPr lang="en-US" dirty="0"/>
              <a:t> </a:t>
            </a:r>
            <a:r>
              <a:rPr lang="tr-TR" dirty="0"/>
              <a:t>makalelerini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tr-TR" dirty="0"/>
              <a:t>bilecek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yeni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makale</a:t>
            </a:r>
            <a:r>
              <a:rPr lang="en-US" dirty="0"/>
              <a:t> </a:t>
            </a:r>
            <a:r>
              <a:rPr lang="en-US" dirty="0" err="1"/>
              <a:t>göndermek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tr-TR" dirty="0"/>
              <a:t>«</a:t>
            </a:r>
            <a:r>
              <a:rPr lang="en-US" dirty="0"/>
              <a:t>Submit Paper</a:t>
            </a:r>
            <a:r>
              <a:rPr lang="tr-TR" dirty="0"/>
              <a:t>»</a:t>
            </a:r>
            <a:r>
              <a:rPr lang="en-US" dirty="0"/>
              <a:t>a </a:t>
            </a:r>
            <a:r>
              <a:rPr lang="en-US" dirty="0" err="1"/>
              <a:t>tıklaya</a:t>
            </a:r>
            <a:r>
              <a:rPr lang="tr-TR" dirty="0"/>
              <a:t>bilecektir.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19432"/>
            <a:ext cx="6400800" cy="777602"/>
          </a:xfrm>
        </p:spPr>
        <p:txBody>
          <a:bodyPr/>
          <a:lstStyle/>
          <a:p>
            <a:r>
              <a:rPr lang="en-US" dirty="0" err="1"/>
              <a:t>Süreç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4029" y="1264768"/>
            <a:ext cx="9519304" cy="1386216"/>
          </a:xfrm>
        </p:spPr>
        <p:txBody>
          <a:bodyPr/>
          <a:lstStyle/>
          <a:p>
            <a:r>
              <a:rPr lang="en-US" dirty="0" err="1"/>
              <a:t>Yazar</a:t>
            </a:r>
            <a:r>
              <a:rPr lang="en-US" dirty="0"/>
              <a:t>, yeni ASME Open Journal of Engineering </a:t>
            </a:r>
            <a:r>
              <a:rPr lang="en-US" dirty="0" err="1"/>
              <a:t>dahil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33 karma </a:t>
            </a:r>
            <a:r>
              <a:rPr lang="en-US" dirty="0" err="1"/>
              <a:t>dergiden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birine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tr-TR" dirty="0"/>
              <a:t>Açık Erişim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tr-TR" dirty="0"/>
              <a:t>Açık Erişim </a:t>
            </a:r>
            <a:r>
              <a:rPr lang="en-US" dirty="0" err="1"/>
              <a:t>olmayan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en-US" dirty="0" err="1"/>
              <a:t>makale</a:t>
            </a:r>
            <a:r>
              <a:rPr lang="en-US" dirty="0"/>
              <a:t> </a:t>
            </a:r>
            <a:r>
              <a:rPr lang="en-US" dirty="0" err="1"/>
              <a:t>gönderebilecek</a:t>
            </a:r>
            <a:r>
              <a:rPr lang="tr-TR" dirty="0"/>
              <a:t>tir. A</a:t>
            </a:r>
            <a:r>
              <a:rPr lang="en-US" dirty="0" err="1"/>
              <a:t>şağıda</a:t>
            </a:r>
            <a:r>
              <a:rPr lang="tr-TR" dirty="0"/>
              <a:t>ki ekrandan</a:t>
            </a:r>
            <a:r>
              <a:rPr lang="en-US" dirty="0"/>
              <a:t> </a:t>
            </a:r>
            <a:r>
              <a:rPr lang="tr-TR" dirty="0"/>
              <a:t>yayın yapacakları </a:t>
            </a:r>
            <a:r>
              <a:rPr lang="en-US" dirty="0" err="1"/>
              <a:t>dergiyi</a:t>
            </a:r>
            <a:r>
              <a:rPr lang="en-US" dirty="0"/>
              <a:t> </a:t>
            </a:r>
            <a:r>
              <a:rPr lang="en-US" dirty="0" err="1"/>
              <a:t>seçmeleri</a:t>
            </a:r>
            <a:r>
              <a:rPr lang="en-US" dirty="0"/>
              <a:t> </a:t>
            </a:r>
            <a:r>
              <a:rPr lang="en-US" dirty="0" err="1"/>
              <a:t>gerekecektir</a:t>
            </a:r>
            <a:r>
              <a:rPr lang="en-US" dirty="0"/>
              <a:t>: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39E4D9F6-BD02-055F-F165-5C494236F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5" y="2718718"/>
            <a:ext cx="10762843" cy="371985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98784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19432"/>
            <a:ext cx="6400800" cy="777602"/>
          </a:xfrm>
        </p:spPr>
        <p:txBody>
          <a:bodyPr/>
          <a:lstStyle/>
          <a:p>
            <a:r>
              <a:rPr lang="en-US" dirty="0" err="1"/>
              <a:t>Süreç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7951" y="1264768"/>
            <a:ext cx="9645382" cy="777602"/>
          </a:xfrm>
        </p:spPr>
        <p:txBody>
          <a:bodyPr/>
          <a:lstStyle/>
          <a:p>
            <a:endParaRPr lang="en-US" dirty="0"/>
          </a:p>
          <a:p>
            <a:r>
              <a:rPr lang="tr-TR" dirty="0"/>
              <a:t>Sonrasında y</a:t>
            </a:r>
            <a:r>
              <a:rPr lang="en-US" dirty="0"/>
              <a:t>azar, </a:t>
            </a:r>
            <a:r>
              <a:rPr lang="en-US" dirty="0" err="1"/>
              <a:t>makalesiyle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soruları</a:t>
            </a:r>
            <a:r>
              <a:rPr lang="en-US" dirty="0"/>
              <a:t> </a:t>
            </a:r>
            <a:r>
              <a:rPr lang="en-US" dirty="0" err="1"/>
              <a:t>yanıtlamaya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edecektir</a:t>
            </a:r>
            <a:r>
              <a:rPr lang="en-US" dirty="0"/>
              <a:t>: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368C892-C579-266F-7F63-B0A66E297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51" y="2400056"/>
            <a:ext cx="9519303" cy="4479971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3446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19432"/>
            <a:ext cx="6400800" cy="777602"/>
          </a:xfrm>
        </p:spPr>
        <p:txBody>
          <a:bodyPr/>
          <a:lstStyle/>
          <a:p>
            <a:r>
              <a:rPr lang="en-US" dirty="0" err="1"/>
              <a:t>Süreç</a:t>
            </a:r>
            <a:endParaRPr lang="en-US" dirty="0"/>
          </a:p>
        </p:txBody>
      </p:sp>
      <p:pic>
        <p:nvPicPr>
          <p:cNvPr id="5" name="Picture 4" descr="A screenshot of a chat&#10;&#10;Description automatically generated">
            <a:extLst>
              <a:ext uri="{FF2B5EF4-FFF2-40B4-BE49-F238E27FC236}">
                <a16:creationId xmlns:a16="http://schemas.microsoft.com/office/drawing/2014/main" id="{1D624BA3-268A-BE53-E24B-91209F745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64" y="2510129"/>
            <a:ext cx="10986672" cy="413174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A47D0BF-41B6-4250-9A5A-565DF1600BC2}"/>
              </a:ext>
            </a:extLst>
          </p:cNvPr>
          <p:cNvSpPr txBox="1">
            <a:spLocks/>
          </p:cNvSpPr>
          <p:nvPr/>
        </p:nvSpPr>
        <p:spPr>
          <a:xfrm>
            <a:off x="937951" y="1264768"/>
            <a:ext cx="9645382" cy="77760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r>
              <a:rPr lang="tr-TR"/>
              <a:t>Sonrasında y</a:t>
            </a:r>
            <a:r>
              <a:rPr lang="en-US"/>
              <a:t>azar, makalesiyle ilgili aşağıdaki soruları yanıtlamaya devam edecektir: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3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19432"/>
            <a:ext cx="6400800" cy="777602"/>
          </a:xfrm>
        </p:spPr>
        <p:txBody>
          <a:bodyPr/>
          <a:lstStyle/>
          <a:p>
            <a:r>
              <a:rPr lang="en-US" dirty="0" err="1"/>
              <a:t>Süreç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66" y="942971"/>
            <a:ext cx="9519304" cy="1386216"/>
          </a:xfrm>
        </p:spPr>
        <p:txBody>
          <a:bodyPr/>
          <a:lstStyle/>
          <a:p>
            <a:r>
              <a:rPr lang="en-US" dirty="0" err="1"/>
              <a:t>Aşağıda</a:t>
            </a:r>
            <a:r>
              <a:rPr lang="en-US" dirty="0"/>
              <a:t> </a:t>
            </a:r>
            <a:r>
              <a:rPr lang="en-US" dirty="0" err="1"/>
              <a:t>yazarın</a:t>
            </a:r>
            <a:r>
              <a:rPr lang="en-US" dirty="0"/>
              <a:t> </a:t>
            </a:r>
            <a:r>
              <a:rPr lang="en-US" dirty="0" err="1"/>
              <a:t>makalesini</a:t>
            </a:r>
            <a:r>
              <a:rPr lang="en-US" dirty="0"/>
              <a:t> </a:t>
            </a:r>
            <a:r>
              <a:rPr lang="en-US" dirty="0" err="1"/>
              <a:t>yükleyeceği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tr-TR" dirty="0"/>
              <a:t>kısa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tr-TR" dirty="0"/>
              <a:t>Açık Erişim </a:t>
            </a:r>
            <a:r>
              <a:rPr lang="en-US" dirty="0" err="1"/>
              <a:t>anketi</a:t>
            </a:r>
            <a:r>
              <a:rPr lang="tr-TR" dirty="0"/>
              <a:t>nin</a:t>
            </a:r>
            <a:r>
              <a:rPr lang="en-US" dirty="0"/>
              <a:t> de </a:t>
            </a:r>
            <a:r>
              <a:rPr lang="tr-TR" dirty="0"/>
              <a:t>yer aldığı, cevaplanması beklenen </a:t>
            </a:r>
            <a:r>
              <a:rPr lang="en-US" dirty="0" err="1"/>
              <a:t>soruları</a:t>
            </a:r>
            <a:r>
              <a:rPr lang="tr-TR" dirty="0"/>
              <a:t>n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tr-TR" dirty="0"/>
              <a:t>ı</a:t>
            </a:r>
            <a:r>
              <a:rPr lang="en-US" dirty="0"/>
              <a:t> </a:t>
            </a:r>
            <a:r>
              <a:rPr lang="tr-TR" dirty="0"/>
              <a:t>görülmektedir</a:t>
            </a:r>
            <a:r>
              <a:rPr lang="en-US" dirty="0"/>
              <a:t>.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6BFC165-BD3E-0619-77BD-6956F8956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66" y="2075124"/>
            <a:ext cx="9585960" cy="464960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9223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20" y="419432"/>
            <a:ext cx="6400800" cy="777602"/>
          </a:xfrm>
        </p:spPr>
        <p:txBody>
          <a:bodyPr/>
          <a:lstStyle/>
          <a:p>
            <a:r>
              <a:rPr lang="en-US" dirty="0" err="1"/>
              <a:t>Süreç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138" y="1028032"/>
            <a:ext cx="9519304" cy="1386216"/>
          </a:xfrm>
        </p:spPr>
        <p:txBody>
          <a:bodyPr/>
          <a:lstStyle/>
          <a:p>
            <a:r>
              <a:rPr lang="tr-TR" dirty="0"/>
              <a:t>Takip eden </a:t>
            </a:r>
            <a:r>
              <a:rPr lang="en-US" dirty="0" err="1"/>
              <a:t>soru</a:t>
            </a:r>
            <a:r>
              <a:rPr lang="en-US" dirty="0"/>
              <a:t> </a:t>
            </a:r>
            <a:r>
              <a:rPr lang="en-US" dirty="0" err="1"/>
              <a:t>dizisi</a:t>
            </a:r>
            <a:r>
              <a:rPr lang="en-US" dirty="0"/>
              <a:t>…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27695E1-14A6-C318-9A05-D377C035B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139" y="2506027"/>
            <a:ext cx="10010494" cy="3109028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82675055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LW_V5" id="{4FE3E7F2-DE97-43FB-9854-C2719499B15F}" vid="{37DF82F1-E382-44D9-A149-92ACBBF70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542F6-3184-4387-BE39-8DA735EB550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2D6F65D-59DB-459C-812A-E954DE5F05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17FA41-AE03-4A0A-A9B0-817CABD0947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{268FDA58-64E1-412F-A8D9-D5BE3CC42684}tf78438558_win32</Template>
  <TotalTime>216</TotalTime>
  <Words>410</Words>
  <Application>Microsoft Office PowerPoint</Application>
  <PresentationFormat>Geniş ekran</PresentationFormat>
  <Paragraphs>47</Paragraphs>
  <Slides>16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proxima-nova</vt:lpstr>
      <vt:lpstr>Sabon Next LT</vt:lpstr>
      <vt:lpstr>Custom</vt:lpstr>
      <vt:lpstr>Yazarın yolculuğu</vt:lpstr>
      <vt:lpstr>Nereden başlamalı ?</vt:lpstr>
      <vt:lpstr>The journal tool</vt:lpstr>
      <vt:lpstr>Süreç</vt:lpstr>
      <vt:lpstr>Süreç</vt:lpstr>
      <vt:lpstr>Süreç</vt:lpstr>
      <vt:lpstr>Süreç</vt:lpstr>
      <vt:lpstr>Süreç</vt:lpstr>
      <vt:lpstr>Süreç</vt:lpstr>
      <vt:lpstr>Süreç</vt:lpstr>
      <vt:lpstr>Süreç</vt:lpstr>
      <vt:lpstr>PowerPoint Sunusu</vt:lpstr>
      <vt:lpstr>open access YAYIN YAPMAK</vt:lpstr>
      <vt:lpstr>Taslak hazırlamaK İçİn hızlı kılavuz</vt:lpstr>
      <vt:lpstr>SONUÇ</vt:lpstr>
      <vt:lpstr>TEŞEKKÜRLER</vt:lpstr>
    </vt:vector>
  </TitlesOfParts>
  <Company>ASME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Author’s journey</dc:title>
  <dc:subject/>
  <dc:creator>Sharon Giordano</dc:creator>
  <cp:lastModifiedBy>Admin</cp:lastModifiedBy>
  <cp:revision>18</cp:revision>
  <dcterms:created xsi:type="dcterms:W3CDTF">2023-09-20T14:25:27Z</dcterms:created>
  <dcterms:modified xsi:type="dcterms:W3CDTF">2024-08-28T09:05:22Z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